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D804AF-4F47-4CEF-B7C7-4279A7EDE0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67D69E3-1767-4AFE-AA97-E60AD332A6A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D23637-D9B6-4A28-B009-F3028CE765F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628598-07AF-4E27-90BC-52CD116A617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D3DD2B5-FE94-466C-B4C6-21BCAC44B46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CAEF11E-0464-4A0E-B755-17F6C783803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8862B50-4AC5-4B22-B923-F80D8BFCD42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08803DE-D5CE-4465-AF57-69588E24C45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5028167-DC67-4306-84A5-04E84218BF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1244914-4CBE-42A8-A1BE-4FD049A3737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51A066-85F4-4A92-9656-B9E635965F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B0E2B7-215D-4578-9874-C3D983EAA5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9013E86-0D3D-4447-A3F3-966508FC979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C1CE5DC-0009-4673-B0F6-8B61F565D97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400E3B4-8DA2-44E8-B596-4B391F58D14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CC732B5-C238-4E44-8767-9E71D88B5F1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146941F-CC5B-465C-A7E0-6FBC648A52F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5FA722-D21B-43B5-B698-AB73229D0A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514EC45-BF4B-4D20-A31B-460E0A747A4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66B903-3AEF-44B6-85DC-133AE52E72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ABA26C-9F17-46F5-B012-00DEBBE96BF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01A43C9-FF7C-4AEA-9BEE-3E1AC441818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E75261-D2BB-4318-8D66-365B79F27F3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F6EEAC-9680-4A81-AEE4-0D7A952C24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03F26FD7-9CC8-4085-BD15-82B6A581F35C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6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DC16F04E-4BDA-4411-B356-0F95FF1D5332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1323000"/>
            <a:ext cx="9143280" cy="218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</a:tabLst>
            </a:pPr>
            <a:r>
              <a:rPr b="0" lang="ru-RU" sz="7200" spc="-1" strike="noStrike">
                <a:solidFill>
                  <a:srgbClr val="000000"/>
                </a:solidFill>
                <a:latin typeface="Calibri Light"/>
              </a:rPr>
              <a:t>Дискриминация педагогов</a:t>
            </a:r>
            <a:endParaRPr b="0" lang="ru-RU" sz="7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Что такое дискриминация?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en-US" sz="3600" spc="-1" strike="noStrike">
                <a:solidFill>
                  <a:srgbClr val="404040"/>
                </a:solidFill>
                <a:latin typeface="Calibri Light"/>
              </a:rPr>
              <a:t>Дискриминация в сфере труда</a:t>
            </a:r>
            <a:r>
              <a:rPr b="0" lang="en-US" sz="3600" spc="-1" strike="noStrike">
                <a:solidFill>
                  <a:srgbClr val="404040"/>
                </a:solidFill>
                <a:latin typeface="Calibri Light"/>
              </a:rPr>
              <a:t> – это не связанное с деловыми качествами работников ограничение их трудовых прав и свобод, проводимое по признаку расы, цвета кожи, пола, религии, политических убеждений, иностранного происхождения или социального происхождения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Прямая дискриминация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Прямая дискриминация  - это открытое ущемление прав по принадлежности к какой-либо группе.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Примеры прямой дискриминации: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- помещение объявлений о вакансиях, в которых указывается требование к национальности, возрасту или полу;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- установление в качестве условия приема на работу для женщин требования отработать нескольких лет до зачатия ребенка.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Косвенная дискриминация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5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Косвенная дискриминация  - это ситуация формального равенства, ставящая какую-либо группу в фактически неравное положение.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Примеры косвенной дискриминации: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- организация учебных курсов в нерабочее время, например, в выходные дни, может привести к тому, что заинтересованные в таких курсах, но не имеющие в силу семейных обязанностей возможности принять в них участие работники, будут лишены такого права на подготовку, что негативно скажется на их карьере;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- установление более низкой зарплаты надомникам, чем работникам, занятым в офисе, может негативно сказаться на женщинах, национальных меньшинствах, инвалидах, мигрантах (именно они, как правило, в основном заняты на дому);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- требование знания определенного языка, когда в этом нет крайней необходимости.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Дискриминация педагогических работников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7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Педагоги сталкиваются практически со всеми видами дискриминации: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09520" indent="-209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по возрасту (пенсионеров стараются выжить из школы, даже если работников не хватает),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09520" indent="-209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по национальной принадлежности (в некоторых регионах ввели запрет на работу в школе учителей -мигрантов),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09520" indent="-209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по политическим взглядам (в 2013 г. учительница истории в г. Братске была уволена «за коммунистическую пропаганду» на уроке, когда о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н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а процитировала детям «Апрельские тезисы»</a:t>
            </a: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 В.И. Ленина</a:t>
            </a: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)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09520" indent="-209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и даже по принадлежности к профсоюзу (об этом рассказывают многие наши коллеги  - члены МПРО «Учитель»)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47640" y="25848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000000"/>
                </a:solidFill>
                <a:latin typeface="Calibri Light"/>
              </a:rPr>
              <a:t>Дискриминация женщин -учительниц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4764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0000"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 чем появляется дискриминация женщин-учительниц по сравнению с учителями-мужчинами?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6840" indent="-456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 меньшей зарплате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6840" indent="-456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 большем количестве неоплачиваемой работы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6840" indent="-456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 меньших возможностях карьерного роста (мужчины чаще становятся завучами и директорами школ)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456840" indent="-456840">
              <a:lnSpc>
                <a:spcPct val="90000"/>
              </a:lnSpc>
              <a:spcBef>
                <a:spcPts val="1001"/>
              </a:spcBef>
              <a:buClr>
                <a:srgbClr val="404040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в худших условиях труда (учет потребностей работника при составлении расписания, выборе кабинета, учебной нагрузки и т.п.)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404040"/>
                </a:solidFill>
                <a:latin typeface="Calibri Light"/>
              </a:rPr>
              <a:t>Примеры можно найти здесь: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800" spc="-1" strike="noStrike">
                <a:solidFill>
                  <a:srgbClr val="404040"/>
                </a:solidFill>
                <a:latin typeface="Calibri Light"/>
              </a:rPr>
              <a:t>https://pedagog-prof.org/stati/gendernoe-neravenstvo-v-shkole-mif-ili-realnost/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LibreOffice/7.5.2.2$Windows_X86_64 LibreOffice_project/53bb9681a964705cf672590721dbc85eb4d0c3a2</Application>
  <AppVersion>15.0000</AppVersion>
  <Words>2545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2025-07-23T00:59:00Z</dcterms:created>
  <dc:creator>vluh</dc:creator>
  <dc:description/>
  <dc:language>ru-RU</dc:language>
  <cp:lastModifiedBy/>
  <dcterms:modified xsi:type="dcterms:W3CDTF">2026-01-09T03:44:15Z</dcterms:modified>
  <cp:revision>6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68D0FA61DDCB49D0A699704AA03AEDE1_11</vt:lpwstr>
  </property>
  <property fmtid="{D5CDD505-2E9C-101B-9397-08002B2CF9AE}" pid="3" name="KSOProductBuildVer">
    <vt:lpwstr>1049-12.2.0.23196</vt:lpwstr>
  </property>
  <property fmtid="{D5CDD505-2E9C-101B-9397-08002B2CF9AE}" pid="4" name="PresentationFormat">
    <vt:lpwstr>宽屏</vt:lpwstr>
  </property>
  <property fmtid="{D5CDD505-2E9C-101B-9397-08002B2CF9AE}" pid="5" name="Slides">
    <vt:i4>6</vt:i4>
  </property>
</Properties>
</file>