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24.xml.rels" ContentType="application/vnd.openxmlformats-package.relationships+xml"/>
  <Override PartName="/ppt/_rels/presentation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_rels/.rels" ContentType="application/vnd.openxmlformats-package.relationshi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</p:sldMasterIdLst>
  <p:sldIdLst>
    <p:sldId id="256" r:id="rId4"/>
    <p:sldId id="257" r:id="rId5"/>
    <p:sldId id="258" r:id="rId6"/>
    <p:sldId id="259" r:id="rId7"/>
  </p:sldIdLst>
  <p:sldSz cx="12192000" cy="68580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9F3AF52D-2990-4936-A559-0B2AB8724947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26A7585F-04C2-4DBA-91C2-213CE4308116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50782833-08A7-4420-ABA5-046828403577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1000"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1000"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1000"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1000"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1000"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1000"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B5C56E8E-7DCE-4378-B3F1-345F36EBF60C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CEB836C5-E65D-4010-8969-C579A3E19E25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4B161BF1-AC40-4470-9F0D-24482DFEAC89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084C73DE-467C-47B7-B5C9-0A5F7C2964F8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2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5E354BB4-35F1-4496-9545-AE355A5E94F2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3ADACD12-B24B-487B-9AB8-D66CC7594427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76CF48B0-DF42-4023-9D0A-75B05C9A44E0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8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EE50B2EE-20F8-4F9C-BF13-ACDB92724F3B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50A8D0B7-FCF5-4853-BBCB-91626021252B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2" name="PlaceHolder 4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D8187830-4AA0-42AF-92DB-051F4B0CF394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6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16C254B0-6D50-4786-AF37-61F1AABCF548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14F3143E-FE65-46AD-80AA-092224E2A2D1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2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3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4" name="PlaceHolder 5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768FE544-9510-4639-8979-4280BE72A2F9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1000"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7" name="PlaceHolder 3"/>
          <p:cNvSpPr>
            <a:spLocks noGrp="1"/>
          </p:cNvSpPr>
          <p:nvPr>
            <p:ph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1000"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8" name="PlaceHolder 4"/>
          <p:cNvSpPr>
            <a:spLocks noGrp="1"/>
          </p:cNvSpPr>
          <p:nvPr>
            <p:ph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1000"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9" name="PlaceHolder 5"/>
          <p:cNvSpPr>
            <a:spLocks noGrp="1"/>
          </p:cNvSpPr>
          <p:nvPr>
            <p:ph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1000"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0" name="PlaceHolder 6"/>
          <p:cNvSpPr>
            <a:spLocks noGrp="1"/>
          </p:cNvSpPr>
          <p:nvPr>
            <p:ph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1000"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1" name="PlaceHolder 7"/>
          <p:cNvSpPr>
            <a:spLocks noGrp="1"/>
          </p:cNvSpPr>
          <p:nvPr>
            <p:ph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1000"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ADA73EC7-BAE2-4CD8-AC9F-A8A3018DF036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19DA8DA6-2E7E-47D8-B8C2-DE27B3EC6577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F301001E-7265-4FA6-B15B-CD7DA61A9EA6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F3A7EB71-A2A1-49DE-AB0E-7BD7C27435BE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40316FB6-0319-431A-B8CF-327A0D85EE0A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1FA2379D-B04F-4A9B-A767-E0DBCAFDEE39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1CE5378E-6FF2-4621-AAC4-0EE3641FC104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984489DA-0D19-4C86-B57B-C58498A2EB14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47640" y="258480"/>
            <a:ext cx="10514880" cy="132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Для правки текста заглавия щёлкните мышью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ftr" idx="1"/>
          </p:nvPr>
        </p:nvSpPr>
        <p:spPr>
          <a:xfrm>
            <a:off x="4038480" y="6356520"/>
            <a:ext cx="4114080" cy="364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 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sldNum" idx="2"/>
          </p:nvPr>
        </p:nvSpPr>
        <p:spPr>
          <a:xfrm>
            <a:off x="8610480" y="6356520"/>
            <a:ext cx="2742480" cy="364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>
              <a:lnSpc>
                <a:spcPct val="100000"/>
              </a:lnSpc>
              <a:buNone/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</a:pPr>
            <a:fld id="{D11E6356-752C-4FDE-8EA0-0D67B4151130}" type="slidenum"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4</a:t>
            </a:fld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dt" idx="3"/>
          </p:nvPr>
        </p:nvSpPr>
        <p:spPr>
          <a:xfrm>
            <a:off x="838080" y="6356520"/>
            <a:ext cx="2742480" cy="364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>
              <a:buNone/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 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3200" spc="-1" strike="noStrike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800" spc="-1" strike="noStrike">
                <a:solidFill>
                  <a:srgbClr val="000000"/>
                </a:solidFill>
                <a:latin typeface="Arial"/>
              </a:rPr>
              <a:t>Второй уровень структуры</a:t>
            </a: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400" spc="-1" strike="noStrike">
                <a:solidFill>
                  <a:srgbClr val="000000"/>
                </a:solidFill>
                <a:latin typeface="Arial"/>
              </a:rPr>
              <a:t>Третий уровень структуры</a:t>
            </a:r>
            <a:endParaRPr b="0" lang="ru-RU" sz="24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000" spc="-1" strike="noStrike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000000"/>
                </a:solidFill>
                <a:latin typeface="Arial"/>
              </a:rPr>
              <a:t>Пятый уровень структуры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000000"/>
                </a:solidFill>
                <a:latin typeface="Arial"/>
              </a:rPr>
              <a:t>Шестой уровень структуры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000000"/>
                </a:solidFill>
                <a:latin typeface="Arial"/>
              </a:rPr>
              <a:t>Седьмой уровень структуры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ftr" idx="4"/>
          </p:nvPr>
        </p:nvSpPr>
        <p:spPr>
          <a:xfrm>
            <a:off x="4038480" y="6356520"/>
            <a:ext cx="4114080" cy="364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sldNum" idx="5"/>
          </p:nvPr>
        </p:nvSpPr>
        <p:spPr>
          <a:xfrm>
            <a:off x="8610480" y="6356520"/>
            <a:ext cx="2742480" cy="364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>
              <a:lnSpc>
                <a:spcPct val="100000"/>
              </a:lnSpc>
              <a:buNone/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</a:pPr>
            <a:fld id="{E9DFD99A-539A-4200-AA70-0B101AF466DB}" type="slidenum"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&lt;номер&gt;</a:t>
            </a:fld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3" name="PlaceHolder 3"/>
          <p:cNvSpPr>
            <a:spLocks noGrp="1"/>
          </p:cNvSpPr>
          <p:nvPr>
            <p:ph type="dt" idx="6"/>
          </p:nvPr>
        </p:nvSpPr>
        <p:spPr>
          <a:xfrm>
            <a:off x="838080" y="6356520"/>
            <a:ext cx="2742480" cy="364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>
              <a:buNone/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&lt;дата/время&gt;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4" name="PlaceHolder 4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0" lang="ru-RU" sz="4400" spc="-1" strike="noStrike">
                <a:solidFill>
                  <a:srgbClr val="000000"/>
                </a:solidFill>
                <a:latin typeface="Arial"/>
              </a:rPr>
              <a:t>Для правки текста заглавия щёлкните мышью</a:t>
            </a: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5" name="PlaceHolder 5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3200" spc="-1" strike="noStrike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800" spc="-1" strike="noStrike">
                <a:solidFill>
                  <a:srgbClr val="000000"/>
                </a:solidFill>
                <a:latin typeface="Arial"/>
              </a:rPr>
              <a:t>Второй уровень структуры</a:t>
            </a: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400" spc="-1" strike="noStrike">
                <a:solidFill>
                  <a:srgbClr val="000000"/>
                </a:solidFill>
                <a:latin typeface="Arial"/>
              </a:rPr>
              <a:t>Третий уровень структуры</a:t>
            </a:r>
            <a:endParaRPr b="0" lang="ru-RU" sz="24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000" spc="-1" strike="noStrike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000000"/>
                </a:solidFill>
                <a:latin typeface="Arial"/>
              </a:rPr>
              <a:t>Пятый уровень структуры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000000"/>
                </a:solidFill>
                <a:latin typeface="Arial"/>
              </a:rPr>
              <a:t>Шестой уровень структуры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000000"/>
                </a:solidFill>
                <a:latin typeface="Arial"/>
              </a:rPr>
              <a:t>Седьмой уровень структуры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PlaceHolder 1"/>
          <p:cNvSpPr>
            <a:spLocks noGrp="1"/>
          </p:cNvSpPr>
          <p:nvPr>
            <p:ph type="title"/>
          </p:nvPr>
        </p:nvSpPr>
        <p:spPr>
          <a:xfrm>
            <a:off x="1523880" y="485280"/>
            <a:ext cx="9143280" cy="1783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rm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5330" spc="-1" strike="noStrike">
                <a:solidFill>
                  <a:srgbClr val="000000"/>
                </a:solidFill>
                <a:latin typeface="Calibri Light"/>
              </a:rPr>
              <a:t>Право на защиту трудовых прав педагогов</a:t>
            </a:r>
            <a:endParaRPr b="0" lang="ru-RU" sz="533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3" name="PlaceHolder 2"/>
          <p:cNvSpPr>
            <a:spLocks noGrp="1"/>
          </p:cNvSpPr>
          <p:nvPr>
            <p:ph type="subTitle"/>
          </p:nvPr>
        </p:nvSpPr>
        <p:spPr>
          <a:xfrm>
            <a:off x="1523880" y="2615400"/>
            <a:ext cx="9143280" cy="3419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en-US" sz="2800" spc="-1" strike="noStrike">
                <a:solidFill>
                  <a:srgbClr val="404040"/>
                </a:solidFill>
                <a:latin typeface="Calibri Light"/>
              </a:rPr>
              <a:t>Это право записано в </a:t>
            </a:r>
            <a:r>
              <a:rPr b="1" lang="en-US" sz="2800" spc="-1" strike="noStrike">
                <a:solidFill>
                  <a:srgbClr val="404040"/>
                </a:solidFill>
                <a:latin typeface="Calibri Light"/>
              </a:rPr>
              <a:t>Конституции РФ</a:t>
            </a:r>
            <a:r>
              <a:rPr b="0" lang="en-US" sz="2800" spc="-1" strike="noStrike">
                <a:solidFill>
                  <a:srgbClr val="404040"/>
                </a:solidFill>
                <a:latin typeface="Calibri Light"/>
              </a:rPr>
              <a:t>:</a:t>
            </a: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  <a:p>
            <a:pPr indent="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en-US" sz="2800" spc="-1" strike="noStrike">
                <a:solidFill>
                  <a:srgbClr val="404040"/>
                </a:solidFill>
                <a:latin typeface="Calibri Light"/>
              </a:rPr>
              <a:t>ст.37</a:t>
            </a: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2800" spc="-1" strike="noStrike">
                <a:solidFill>
                  <a:srgbClr val="404040"/>
                </a:solidFill>
                <a:latin typeface="Calibri Light"/>
              </a:rPr>
              <a:t>4.</a:t>
            </a:r>
            <a:r>
              <a:rPr b="0" lang="ru-RU" sz="2800" spc="-1" strike="noStrike">
                <a:solidFill>
                  <a:srgbClr val="404040"/>
                </a:solidFill>
                <a:latin typeface="Calibri Light"/>
              </a:rPr>
              <a:t> </a:t>
            </a:r>
            <a:r>
              <a:rPr b="0" lang="en-US" sz="2800" spc="-1" strike="noStrike">
                <a:solidFill>
                  <a:srgbClr val="404040"/>
                </a:solidFill>
                <a:latin typeface="Calibri Light"/>
              </a:rPr>
              <a:t>Признается право на индивидуальные и коллективные трудовые споры с использованием установленных </a:t>
            </a:r>
            <a:r>
              <a:rPr b="0" lang="ru-RU" sz="2800" spc="-1" strike="noStrike">
                <a:solidFill>
                  <a:srgbClr val="404040"/>
                </a:solidFill>
                <a:latin typeface="Calibri Light"/>
              </a:rPr>
              <a:t>Ф</a:t>
            </a:r>
            <a:r>
              <a:rPr b="0" lang="en-US" sz="2800" spc="-1" strike="noStrike">
                <a:solidFill>
                  <a:srgbClr val="404040"/>
                </a:solidFill>
                <a:latin typeface="Calibri Light"/>
              </a:rPr>
              <a:t>едеральным законом способов их разрешения, включая право на забастовку.</a:t>
            </a: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  <a:p>
            <a:pPr indent="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en-US" sz="2800" spc="-1" strike="noStrike">
                <a:solidFill>
                  <a:srgbClr val="404040"/>
                </a:solidFill>
                <a:latin typeface="Calibri Light"/>
              </a:rPr>
              <a:t>ст. 45</a:t>
            </a: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  <a:p>
            <a:pPr indent="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en-US" sz="2800" spc="-1" strike="noStrike">
                <a:solidFill>
                  <a:srgbClr val="404040"/>
                </a:solidFill>
                <a:latin typeface="Calibri Light"/>
              </a:rPr>
              <a:t>2.</a:t>
            </a:r>
            <a:r>
              <a:rPr b="0" lang="ru-RU" sz="2800" spc="-1" strike="noStrike">
                <a:solidFill>
                  <a:srgbClr val="404040"/>
                </a:solidFill>
                <a:latin typeface="Calibri Light"/>
              </a:rPr>
              <a:t> </a:t>
            </a:r>
            <a:r>
              <a:rPr b="0" lang="en-US" sz="2800" spc="-1" strike="noStrike">
                <a:solidFill>
                  <a:srgbClr val="404040"/>
                </a:solidFill>
                <a:latin typeface="Calibri Light"/>
              </a:rPr>
              <a:t>Каждый вправе защищать свои права и свободы всеми способами, не запрещенными законом.</a:t>
            </a: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PlaceHolder 1"/>
          <p:cNvSpPr>
            <a:spLocks noGrp="1"/>
          </p:cNvSpPr>
          <p:nvPr>
            <p:ph type="title"/>
          </p:nvPr>
        </p:nvSpPr>
        <p:spPr>
          <a:xfrm>
            <a:off x="647640" y="258480"/>
            <a:ext cx="10514880" cy="132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p>
            <a:pPr indent="0" algn="ctr">
              <a:lnSpc>
                <a:spcPct val="90000"/>
              </a:lnSpc>
              <a:buNone/>
              <a:tabLst>
                <a:tab algn="l" pos="0"/>
              </a:tabLst>
            </a:pPr>
            <a:r>
              <a:rPr b="1" lang="ru-RU" sz="4400" spc="-1" strike="noStrike">
                <a:solidFill>
                  <a:srgbClr val="000000"/>
                </a:solidFill>
                <a:latin typeface="Calibri Light"/>
              </a:rPr>
              <a:t>Как защитить свои трудовые права?</a:t>
            </a: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5" name="PlaceHolder 2"/>
          <p:cNvSpPr>
            <a:spLocks noGrp="1"/>
          </p:cNvSpPr>
          <p:nvPr>
            <p:ph/>
          </p:nvPr>
        </p:nvSpPr>
        <p:spPr>
          <a:xfrm>
            <a:off x="647640" y="1583280"/>
            <a:ext cx="10514880" cy="4601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rmAutofit fontScale="91000"/>
          </a:bodyPr>
          <a:p>
            <a:pPr indent="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ru-RU" sz="2800" spc="-1" strike="noStrike">
                <a:solidFill>
                  <a:srgbClr val="404040"/>
                </a:solidFill>
                <a:latin typeface="Calibri Light"/>
              </a:rPr>
              <a:t>Список </a:t>
            </a:r>
            <a:r>
              <a:rPr b="0" lang="en-US" sz="2800" spc="-1" strike="noStrike">
                <a:solidFill>
                  <a:srgbClr val="404040"/>
                </a:solidFill>
                <a:latin typeface="Calibri Light"/>
              </a:rPr>
              <a:t>возможны</a:t>
            </a:r>
            <a:r>
              <a:rPr b="0" lang="ru-RU" sz="2800" spc="-1" strike="noStrike">
                <a:solidFill>
                  <a:srgbClr val="404040"/>
                </a:solidFill>
                <a:latin typeface="Calibri Light"/>
              </a:rPr>
              <a:t>х</a:t>
            </a:r>
            <a:r>
              <a:rPr b="0" lang="en-US" sz="2800" spc="-1" strike="noStrike">
                <a:solidFill>
                  <a:srgbClr val="404040"/>
                </a:solidFill>
                <a:latin typeface="Calibri Light"/>
              </a:rPr>
              <a:t> </a:t>
            </a:r>
            <a:r>
              <a:rPr b="0" lang="ru-RU" sz="2800" spc="-1" strike="noStrike">
                <a:solidFill>
                  <a:srgbClr val="404040"/>
                </a:solidFill>
                <a:latin typeface="Calibri Light"/>
              </a:rPr>
              <a:t>способов защиты трудовых прав</a:t>
            </a:r>
            <a:r>
              <a:rPr b="0" lang="en-US" sz="2800" spc="-1" strike="noStrike">
                <a:solidFill>
                  <a:srgbClr val="404040"/>
                </a:solidFill>
                <a:latin typeface="Calibri Light"/>
              </a:rPr>
              <a:t>: </a:t>
            </a: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  <a:p>
            <a:pPr marL="461880" indent="-461880">
              <a:lnSpc>
                <a:spcPct val="90000"/>
              </a:lnSpc>
              <a:spcBef>
                <a:spcPts val="1001"/>
              </a:spcBef>
              <a:buClr>
                <a:srgbClr val="404040"/>
              </a:buClr>
              <a:buFont typeface="Arial"/>
              <a:buChar char="•"/>
              <a:tabLst>
                <a:tab algn="l" pos="0"/>
              </a:tabLst>
            </a:pPr>
            <a:r>
              <a:rPr b="0" lang="ru-RU" sz="2800" spc="-1" strike="noStrike">
                <a:solidFill>
                  <a:srgbClr val="404040"/>
                </a:solidFill>
                <a:latin typeface="Calibri Light"/>
              </a:rPr>
              <a:t>подать гражданский иск</a:t>
            </a:r>
            <a:r>
              <a:rPr b="0" lang="en-US" sz="2800" spc="-1" strike="noStrike">
                <a:solidFill>
                  <a:srgbClr val="404040"/>
                </a:solidFill>
                <a:latin typeface="Calibri Light"/>
              </a:rPr>
              <a:t> в суд</a:t>
            </a: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  <a:p>
            <a:pPr marL="461880" indent="-461880">
              <a:lnSpc>
                <a:spcPct val="90000"/>
              </a:lnSpc>
              <a:spcBef>
                <a:spcPts val="1001"/>
              </a:spcBef>
              <a:buClr>
                <a:srgbClr val="404040"/>
              </a:buClr>
              <a:buFont typeface="Arial"/>
              <a:buChar char="•"/>
              <a:tabLst>
                <a:tab algn="l" pos="0"/>
              </a:tabLst>
            </a:pPr>
            <a:r>
              <a:rPr b="0" lang="ru-RU" sz="2800" spc="-1" strike="noStrike">
                <a:solidFill>
                  <a:srgbClr val="404040"/>
                </a:solidFill>
                <a:latin typeface="Calibri Light"/>
              </a:rPr>
              <a:t>подать жалобу</a:t>
            </a:r>
            <a:r>
              <a:rPr b="0" lang="en-US" sz="2800" spc="-1" strike="noStrike">
                <a:solidFill>
                  <a:srgbClr val="404040"/>
                </a:solidFill>
                <a:latin typeface="Calibri Light"/>
              </a:rPr>
              <a:t> в прокуратуру</a:t>
            </a: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  <a:p>
            <a:pPr marL="461880" indent="-461880">
              <a:lnSpc>
                <a:spcPct val="90000"/>
              </a:lnSpc>
              <a:spcBef>
                <a:spcPts val="1001"/>
              </a:spcBef>
              <a:buClr>
                <a:srgbClr val="404040"/>
              </a:buClr>
              <a:buFont typeface="Arial"/>
              <a:buChar char="•"/>
              <a:tabLst>
                <a:tab algn="l" pos="0"/>
              </a:tabLst>
            </a:pPr>
            <a:r>
              <a:rPr b="0" lang="ru-RU" sz="2800" spc="-1" strike="noStrike">
                <a:solidFill>
                  <a:srgbClr val="404040"/>
                </a:solidFill>
                <a:latin typeface="Calibri Light"/>
              </a:rPr>
              <a:t>провести </a:t>
            </a:r>
            <a:r>
              <a:rPr b="0" lang="en-US" sz="2800" spc="-1" strike="noStrike">
                <a:solidFill>
                  <a:srgbClr val="404040"/>
                </a:solidFill>
                <a:latin typeface="Calibri Light"/>
              </a:rPr>
              <a:t>переговоры с директором </a:t>
            </a: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  <a:p>
            <a:pPr marL="461880" indent="-461880">
              <a:lnSpc>
                <a:spcPct val="90000"/>
              </a:lnSpc>
              <a:spcBef>
                <a:spcPts val="1001"/>
              </a:spcBef>
              <a:buClr>
                <a:srgbClr val="404040"/>
              </a:buClr>
              <a:buFont typeface="Arial"/>
              <a:buChar char="•"/>
              <a:tabLst>
                <a:tab algn="l" pos="0"/>
              </a:tabLst>
            </a:pPr>
            <a:r>
              <a:rPr b="0" lang="ru-RU" sz="2800" spc="-1" strike="noStrike">
                <a:solidFill>
                  <a:srgbClr val="404040"/>
                </a:solidFill>
                <a:latin typeface="Calibri Light"/>
              </a:rPr>
              <a:t>организовать </a:t>
            </a:r>
            <a:r>
              <a:rPr b="0" lang="en-US" sz="2800" spc="-1" strike="noStrike">
                <a:solidFill>
                  <a:srgbClr val="404040"/>
                </a:solidFill>
                <a:latin typeface="Calibri Light"/>
              </a:rPr>
              <a:t>забастовк</a:t>
            </a:r>
            <a:r>
              <a:rPr b="0" lang="ru-RU" sz="2800" spc="-1" strike="noStrike">
                <a:solidFill>
                  <a:srgbClr val="404040"/>
                </a:solidFill>
                <a:latin typeface="Calibri Light"/>
              </a:rPr>
              <a:t>у</a:t>
            </a: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  <a:p>
            <a:pPr marL="461880" indent="-461880">
              <a:lnSpc>
                <a:spcPct val="90000"/>
              </a:lnSpc>
              <a:spcBef>
                <a:spcPts val="1001"/>
              </a:spcBef>
              <a:buClr>
                <a:srgbClr val="404040"/>
              </a:buClr>
              <a:buFont typeface="Arial"/>
              <a:buChar char="•"/>
              <a:tabLst>
                <a:tab algn="l" pos="0"/>
              </a:tabLst>
            </a:pPr>
            <a:r>
              <a:rPr b="0" lang="ru-RU" sz="2800" spc="-1" strike="noStrike">
                <a:solidFill>
                  <a:srgbClr val="404040"/>
                </a:solidFill>
                <a:latin typeface="Calibri Light"/>
              </a:rPr>
              <a:t>пригрозить работодателю</a:t>
            </a:r>
            <a:r>
              <a:rPr b="0" lang="en-US" sz="2800" spc="-1" strike="noStrike">
                <a:solidFill>
                  <a:srgbClr val="404040"/>
                </a:solidFill>
                <a:latin typeface="Calibri Light"/>
              </a:rPr>
              <a:t> массов</a:t>
            </a:r>
            <a:r>
              <a:rPr b="0" lang="ru-RU" sz="2800" spc="-1" strike="noStrike">
                <a:solidFill>
                  <a:srgbClr val="404040"/>
                </a:solidFill>
                <a:latin typeface="Calibri Light"/>
              </a:rPr>
              <a:t>ым</a:t>
            </a:r>
            <a:r>
              <a:rPr b="0" lang="en-US" sz="2800" spc="-1" strike="noStrike">
                <a:solidFill>
                  <a:srgbClr val="404040"/>
                </a:solidFill>
                <a:latin typeface="Calibri Light"/>
              </a:rPr>
              <a:t> увольнени</a:t>
            </a:r>
            <a:r>
              <a:rPr b="0" lang="ru-RU" sz="2800" spc="-1" strike="noStrike">
                <a:solidFill>
                  <a:srgbClr val="404040"/>
                </a:solidFill>
                <a:latin typeface="Calibri Light"/>
              </a:rPr>
              <a:t>ем</a:t>
            </a: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  <a:p>
            <a:pPr marL="461880" indent="-461880">
              <a:lnSpc>
                <a:spcPct val="90000"/>
              </a:lnSpc>
              <a:spcBef>
                <a:spcPts val="1001"/>
              </a:spcBef>
              <a:buClr>
                <a:srgbClr val="404040"/>
              </a:buClr>
              <a:buFont typeface="Arial"/>
              <a:buChar char="•"/>
              <a:tabLst>
                <a:tab algn="l" pos="0"/>
              </a:tabLst>
            </a:pPr>
            <a:r>
              <a:rPr b="0" lang="en-US" sz="2800" spc="-1" strike="noStrike">
                <a:solidFill>
                  <a:srgbClr val="404040"/>
                </a:solidFill>
                <a:latin typeface="Calibri Light"/>
              </a:rPr>
              <a:t>прекра</a:t>
            </a:r>
            <a:r>
              <a:rPr b="0" lang="ru-RU" sz="2800" spc="-1" strike="noStrike">
                <a:solidFill>
                  <a:srgbClr val="404040"/>
                </a:solidFill>
                <a:latin typeface="Calibri Light"/>
              </a:rPr>
              <a:t>тить</a:t>
            </a:r>
            <a:r>
              <a:rPr b="0" lang="en-US" sz="2800" spc="-1" strike="noStrike">
                <a:solidFill>
                  <a:srgbClr val="404040"/>
                </a:solidFill>
                <a:latin typeface="Calibri Light"/>
              </a:rPr>
              <a:t> работ</a:t>
            </a:r>
            <a:r>
              <a:rPr b="0" lang="ru-RU" sz="2800" spc="-1" strike="noStrike">
                <a:solidFill>
                  <a:srgbClr val="404040"/>
                </a:solidFill>
                <a:latin typeface="Calibri Light"/>
              </a:rPr>
              <a:t>у</a:t>
            </a:r>
            <a:r>
              <a:rPr b="0" lang="en-US" sz="2800" spc="-1" strike="noStrike">
                <a:solidFill>
                  <a:srgbClr val="404040"/>
                </a:solidFill>
                <a:latin typeface="Calibri Light"/>
              </a:rPr>
              <a:t> в рамках самозащиты трудовых прав </a:t>
            </a:r>
            <a:r>
              <a:rPr b="0" lang="ru-RU" sz="2800" spc="-1" strike="noStrike">
                <a:solidFill>
                  <a:srgbClr val="404040"/>
                </a:solidFill>
                <a:latin typeface="Calibri Light"/>
              </a:rPr>
              <a:t>(ст. 379 ТК РФ)</a:t>
            </a: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  <a:p>
            <a:pPr marL="461880" indent="-461880">
              <a:lnSpc>
                <a:spcPct val="90000"/>
              </a:lnSpc>
              <a:spcBef>
                <a:spcPts val="1001"/>
              </a:spcBef>
              <a:buClr>
                <a:srgbClr val="404040"/>
              </a:buClr>
              <a:buFont typeface="Arial"/>
              <a:buChar char="•"/>
              <a:tabLst>
                <a:tab algn="l" pos="0"/>
              </a:tabLst>
            </a:pPr>
            <a:r>
              <a:rPr b="0" lang="ru-RU" sz="2800" spc="-1" strike="noStrike">
                <a:solidFill>
                  <a:srgbClr val="404040"/>
                </a:solidFill>
                <a:latin typeface="Calibri Light"/>
              </a:rPr>
              <a:t>провести </a:t>
            </a:r>
            <a:r>
              <a:rPr b="0" lang="en-US" sz="2800" spc="-1" strike="noStrike">
                <a:solidFill>
                  <a:srgbClr val="404040"/>
                </a:solidFill>
                <a:latin typeface="Calibri Light"/>
              </a:rPr>
              <a:t>пикет</a:t>
            </a: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  <a:p>
            <a:pPr marL="461880" indent="-461880">
              <a:lnSpc>
                <a:spcPct val="90000"/>
              </a:lnSpc>
              <a:spcBef>
                <a:spcPts val="1001"/>
              </a:spcBef>
              <a:buClr>
                <a:srgbClr val="404040"/>
              </a:buClr>
              <a:buFont typeface="Arial"/>
              <a:buChar char="•"/>
              <a:tabLst>
                <a:tab algn="l" pos="0"/>
              </a:tabLst>
            </a:pPr>
            <a:r>
              <a:rPr b="0" lang="ru-RU" sz="2800" spc="-1" strike="noStrike">
                <a:solidFill>
                  <a:srgbClr val="404040"/>
                </a:solidFill>
                <a:latin typeface="Calibri Light"/>
              </a:rPr>
              <a:t>организовать </a:t>
            </a:r>
            <a:r>
              <a:rPr b="0" lang="en-US" sz="2800" spc="-1" strike="noStrike">
                <a:solidFill>
                  <a:srgbClr val="404040"/>
                </a:solidFill>
                <a:latin typeface="Calibri Light"/>
              </a:rPr>
              <a:t>митинг </a:t>
            </a: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  <a:p>
            <a:pPr marL="461880" indent="-461880">
              <a:lnSpc>
                <a:spcPct val="90000"/>
              </a:lnSpc>
              <a:spcBef>
                <a:spcPts val="1001"/>
              </a:spcBef>
              <a:buClr>
                <a:srgbClr val="404040"/>
              </a:buClr>
              <a:buFont typeface="Arial"/>
              <a:buChar char="•"/>
              <a:tabLst>
                <a:tab algn="l" pos="0"/>
              </a:tabLst>
            </a:pPr>
            <a:r>
              <a:rPr b="0" lang="ru-RU" sz="2800" spc="-1" strike="noStrike">
                <a:solidFill>
                  <a:srgbClr val="404040"/>
                </a:solidFill>
                <a:latin typeface="Calibri Light"/>
              </a:rPr>
              <a:t>предать ситуацию гласности через соцсети, СМИ</a:t>
            </a:r>
            <a:r>
              <a:rPr b="0" lang="en-US" sz="2800" spc="-1" strike="noStrike">
                <a:solidFill>
                  <a:srgbClr val="404040"/>
                </a:solidFill>
                <a:latin typeface="Calibri Light"/>
              </a:rPr>
              <a:t>. </a:t>
            </a: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  <a:p>
            <a:pPr indent="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PlaceHolder 1"/>
          <p:cNvSpPr>
            <a:spLocks noGrp="1"/>
          </p:cNvSpPr>
          <p:nvPr>
            <p:ph type="title"/>
          </p:nvPr>
        </p:nvSpPr>
        <p:spPr>
          <a:xfrm>
            <a:off x="647640" y="258480"/>
            <a:ext cx="10514880" cy="132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p>
            <a:pPr indent="0" algn="ctr">
              <a:lnSpc>
                <a:spcPct val="90000"/>
              </a:lnSpc>
              <a:buNone/>
              <a:tabLst>
                <a:tab algn="l" pos="0"/>
              </a:tabLst>
            </a:pPr>
            <a:r>
              <a:rPr b="1" lang="ru-RU" sz="4400" spc="-1" strike="noStrike">
                <a:solidFill>
                  <a:srgbClr val="000000"/>
                </a:solidFill>
                <a:latin typeface="Calibri Light"/>
              </a:rPr>
              <a:t>Профсоюз</a:t>
            </a: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7" name="PlaceHolder 2"/>
          <p:cNvSpPr>
            <a:spLocks noGrp="1"/>
          </p:cNvSpPr>
          <p:nvPr>
            <p:ph/>
          </p:nvPr>
        </p:nvSpPr>
        <p:spPr>
          <a:xfrm>
            <a:off x="2571840" y="1651680"/>
            <a:ext cx="7251480" cy="4524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rmAutofit/>
          </a:bodyPr>
          <a:p>
            <a:pPr indent="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i="1" lang="ru-RU" sz="2800" spc="-1" strike="noStrike">
                <a:solidFill>
                  <a:srgbClr val="404040"/>
                </a:solidFill>
                <a:latin typeface="Calibri Light"/>
              </a:rPr>
              <a:t>Профессиональный союз - это</a:t>
            </a: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  <a:p>
            <a:pPr marL="285840" indent="-285840">
              <a:lnSpc>
                <a:spcPct val="90000"/>
              </a:lnSpc>
              <a:spcBef>
                <a:spcPts val="1001"/>
              </a:spcBef>
              <a:buClr>
                <a:srgbClr val="404040"/>
              </a:buClr>
              <a:buFont typeface="Arial"/>
              <a:buChar char="•"/>
              <a:tabLst>
                <a:tab algn="l" pos="0"/>
              </a:tabLst>
            </a:pPr>
            <a:r>
              <a:rPr b="0" i="1" lang="ru-RU" sz="2800" spc="-1" strike="noStrike">
                <a:solidFill>
                  <a:srgbClr val="404040"/>
                </a:solidFill>
                <a:latin typeface="Calibri Light"/>
              </a:rPr>
              <a:t>объединение наемных работников</a:t>
            </a: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  <a:p>
            <a:pPr marL="285840" indent="-285840">
              <a:lnSpc>
                <a:spcPct val="90000"/>
              </a:lnSpc>
              <a:spcBef>
                <a:spcPts val="1001"/>
              </a:spcBef>
              <a:buClr>
                <a:srgbClr val="404040"/>
              </a:buClr>
              <a:buFont typeface="Arial"/>
              <a:buChar char="•"/>
              <a:tabLst>
                <a:tab algn="l" pos="0"/>
              </a:tabLst>
            </a:pPr>
            <a:r>
              <a:rPr b="0" i="1" lang="ru-RU" sz="2800" spc="-1" strike="noStrike">
                <a:solidFill>
                  <a:srgbClr val="404040"/>
                </a:solidFill>
                <a:latin typeface="Calibri Light"/>
              </a:rPr>
              <a:t>для защиты своих трудовых прав</a:t>
            </a: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  <a:p>
            <a:pPr indent="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  <a:p>
            <a:pPr indent="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i="1" lang="ru-RU" sz="2800" spc="-1" strike="noStrike">
                <a:solidFill>
                  <a:srgbClr val="404040"/>
                </a:solidFill>
                <a:latin typeface="Calibri Light"/>
              </a:rPr>
              <a:t>Профессиональный союз - это</a:t>
            </a: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  <a:p>
            <a:pPr marL="285840" indent="-285840">
              <a:lnSpc>
                <a:spcPct val="90000"/>
              </a:lnSpc>
              <a:spcBef>
                <a:spcPts val="1001"/>
              </a:spcBef>
              <a:buClr>
                <a:srgbClr val="404040"/>
              </a:buClr>
              <a:buFont typeface="Arial"/>
              <a:buChar char="•"/>
              <a:tabLst>
                <a:tab algn="l" pos="0"/>
              </a:tabLst>
            </a:pPr>
            <a:r>
              <a:rPr b="0" i="1" lang="ru-RU" sz="2800" spc="-1" strike="noStrike">
                <a:solidFill>
                  <a:srgbClr val="404040"/>
                </a:solidFill>
                <a:latin typeface="Calibri Light"/>
              </a:rPr>
              <a:t>не государственная структура</a:t>
            </a: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  <a:p>
            <a:pPr marL="285840" indent="-285840">
              <a:lnSpc>
                <a:spcPct val="90000"/>
              </a:lnSpc>
              <a:spcBef>
                <a:spcPts val="1001"/>
              </a:spcBef>
              <a:buClr>
                <a:srgbClr val="404040"/>
              </a:buClr>
              <a:buFont typeface="Arial"/>
              <a:buChar char="•"/>
              <a:tabLst>
                <a:tab algn="l" pos="0"/>
              </a:tabLst>
            </a:pPr>
            <a:r>
              <a:rPr b="0" i="1" lang="ru-RU" sz="2800" spc="-1" strike="noStrike">
                <a:solidFill>
                  <a:srgbClr val="404040"/>
                </a:solidFill>
                <a:latin typeface="Calibri Light"/>
              </a:rPr>
              <a:t>не политическая организация</a:t>
            </a: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  <a:p>
            <a:pPr marL="285840" indent="-285840">
              <a:lnSpc>
                <a:spcPct val="90000"/>
              </a:lnSpc>
              <a:spcBef>
                <a:spcPts val="1001"/>
              </a:spcBef>
              <a:buClr>
                <a:srgbClr val="404040"/>
              </a:buClr>
              <a:buFont typeface="Arial"/>
              <a:buChar char="•"/>
              <a:tabLst>
                <a:tab algn="l" pos="0"/>
              </a:tabLst>
            </a:pPr>
            <a:r>
              <a:rPr b="0" i="1" lang="ru-RU" sz="2800" spc="-1" strike="noStrike">
                <a:solidFill>
                  <a:srgbClr val="404040"/>
                </a:solidFill>
                <a:latin typeface="Calibri Light"/>
              </a:rPr>
              <a:t>не благотворительная организация</a:t>
            </a: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  <a:p>
            <a:pPr marL="285840" indent="-285840">
              <a:lnSpc>
                <a:spcPct val="90000"/>
              </a:lnSpc>
              <a:spcBef>
                <a:spcPts val="1001"/>
              </a:spcBef>
              <a:buClr>
                <a:srgbClr val="404040"/>
              </a:buClr>
              <a:buFont typeface="Arial"/>
              <a:buChar char="•"/>
              <a:tabLst>
                <a:tab algn="l" pos="0"/>
              </a:tabLst>
            </a:pPr>
            <a:r>
              <a:rPr b="0" i="1" lang="ru-RU" sz="2800" spc="-1" strike="noStrike">
                <a:solidFill>
                  <a:srgbClr val="404040"/>
                </a:solidFill>
                <a:latin typeface="Calibri Light"/>
              </a:rPr>
              <a:t>не юридическая фирма </a:t>
            </a: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  <a:p>
            <a:pPr indent="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PlaceHolder 1"/>
          <p:cNvSpPr>
            <a:spLocks noGrp="1"/>
          </p:cNvSpPr>
          <p:nvPr>
            <p:ph type="title"/>
          </p:nvPr>
        </p:nvSpPr>
        <p:spPr>
          <a:xfrm>
            <a:off x="647640" y="258480"/>
            <a:ext cx="10514880" cy="132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p>
            <a:pPr indent="0" algn="ctr">
              <a:lnSpc>
                <a:spcPct val="90000"/>
              </a:lnSpc>
              <a:buNone/>
              <a:tabLst>
                <a:tab algn="l" pos="0"/>
              </a:tabLst>
            </a:pPr>
            <a:r>
              <a:rPr b="1" lang="ru-RU" sz="4400" spc="-1" strike="noStrike">
                <a:solidFill>
                  <a:srgbClr val="000000"/>
                </a:solidFill>
                <a:latin typeface="Calibri Light"/>
              </a:rPr>
              <a:t>Что может профсоюз?</a:t>
            </a: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9" name="PlaceHolder 2"/>
          <p:cNvSpPr>
            <a:spLocks noGrp="1"/>
          </p:cNvSpPr>
          <p:nvPr>
            <p:ph/>
          </p:nvPr>
        </p:nvSpPr>
        <p:spPr>
          <a:xfrm>
            <a:off x="647640" y="1825560"/>
            <a:ext cx="10514880" cy="4350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marL="285840" indent="-285840">
              <a:lnSpc>
                <a:spcPct val="90000"/>
              </a:lnSpc>
              <a:spcBef>
                <a:spcPts val="1001"/>
              </a:spcBef>
              <a:buClr>
                <a:srgbClr val="404040"/>
              </a:buClr>
              <a:buFont typeface="Arial"/>
              <a:buChar char="•"/>
            </a:pPr>
            <a:r>
              <a:rPr b="0" lang="ru-RU" sz="2800" spc="-1" strike="noStrike">
                <a:solidFill>
                  <a:srgbClr val="404040"/>
                </a:solidFill>
                <a:latin typeface="Calibri Light"/>
              </a:rPr>
              <a:t>справедливо распределять Фонд оплаты труда;</a:t>
            </a: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  <a:p>
            <a:pPr marL="285840" indent="-285840">
              <a:lnSpc>
                <a:spcPct val="90000"/>
              </a:lnSpc>
              <a:spcBef>
                <a:spcPts val="1001"/>
              </a:spcBef>
              <a:buClr>
                <a:srgbClr val="404040"/>
              </a:buClr>
              <a:buFont typeface="Arial"/>
              <a:buChar char="•"/>
            </a:pPr>
            <a:r>
              <a:rPr b="0" lang="ru-RU" sz="2800" spc="-1" strike="noStrike">
                <a:solidFill>
                  <a:srgbClr val="404040"/>
                </a:solidFill>
                <a:latin typeface="Calibri Light"/>
              </a:rPr>
              <a:t>контролировать распределение нагрузки, дополнительных работ;</a:t>
            </a: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  <a:p>
            <a:pPr marL="285840" indent="-285840">
              <a:lnSpc>
                <a:spcPct val="90000"/>
              </a:lnSpc>
              <a:spcBef>
                <a:spcPts val="1001"/>
              </a:spcBef>
              <a:buClr>
                <a:srgbClr val="404040"/>
              </a:buClr>
              <a:buFont typeface="Arial"/>
              <a:buChar char="•"/>
            </a:pPr>
            <a:r>
              <a:rPr b="0" lang="ru-RU" sz="2800" spc="-1" strike="noStrike">
                <a:solidFill>
                  <a:srgbClr val="404040"/>
                </a:solidFill>
                <a:latin typeface="Calibri Light"/>
              </a:rPr>
              <a:t>добиться заключения коллективного договора;</a:t>
            </a: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  <a:p>
            <a:pPr marL="285840" indent="-285840">
              <a:lnSpc>
                <a:spcPct val="90000"/>
              </a:lnSpc>
              <a:spcBef>
                <a:spcPts val="1001"/>
              </a:spcBef>
              <a:buClr>
                <a:srgbClr val="404040"/>
              </a:buClr>
              <a:buFont typeface="Arial"/>
              <a:buChar char="•"/>
            </a:pPr>
            <a:r>
              <a:rPr b="0" lang="ru-RU" sz="2800" spc="-1" strike="noStrike">
                <a:solidFill>
                  <a:srgbClr val="404040"/>
                </a:solidFill>
                <a:latin typeface="Calibri Light"/>
              </a:rPr>
              <a:t>согласовывать все локальные акты, относящиеся к трудовым отношениям;</a:t>
            </a: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  <a:p>
            <a:pPr marL="285840" indent="-285840">
              <a:lnSpc>
                <a:spcPct val="90000"/>
              </a:lnSpc>
              <a:spcBef>
                <a:spcPts val="1001"/>
              </a:spcBef>
              <a:buClr>
                <a:srgbClr val="404040"/>
              </a:buClr>
              <a:buFont typeface="Arial"/>
              <a:buChar char="•"/>
            </a:pPr>
            <a:r>
              <a:rPr b="0" lang="ru-RU" sz="2800" spc="-1" strike="noStrike">
                <a:solidFill>
                  <a:srgbClr val="404040"/>
                </a:solidFill>
                <a:latin typeface="Calibri Light"/>
              </a:rPr>
              <a:t>отменять несправедливые взыскания, защищать своих коллег - членов профсоюза.</a:t>
            </a: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  <a:p>
            <a:pPr indent="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</TotalTime>
  <Application>LibreOffice/7.5.2.2$Windows_X86_64 LibreOffice_project/53bb9681a964705cf672590721dbc85eb4d0c3a2</Application>
  <AppVersion>15.0000</AppVersion>
  <Words>1280</Words>
  <Paragraphs>45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2025-07-23T00:59:00Z</dcterms:created>
  <dc:creator>vluh</dc:creator>
  <dc:description/>
  <dc:language>ru-RU</dc:language>
  <cp:lastModifiedBy/>
  <dcterms:modified xsi:type="dcterms:W3CDTF">2026-01-09T03:35:40Z</dcterms:modified>
  <cp:revision>5</cp:revision>
  <dc:subject/>
  <dc:title>PowerPoint Presentation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5E9492030DBB418B98DE8D9D767B02E6_11</vt:lpwstr>
  </property>
  <property fmtid="{D5CDD505-2E9C-101B-9397-08002B2CF9AE}" pid="3" name="KSOProductBuildVer">
    <vt:lpwstr>1049-12.2.0.23196</vt:lpwstr>
  </property>
  <property fmtid="{D5CDD505-2E9C-101B-9397-08002B2CF9AE}" pid="4" name="PresentationFormat">
    <vt:lpwstr>宽屏</vt:lpwstr>
  </property>
  <property fmtid="{D5CDD505-2E9C-101B-9397-08002B2CF9AE}" pid="5" name="Slides">
    <vt:i4>4</vt:i4>
  </property>
</Properties>
</file>