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D70E93-CC00-48F9-AA97-8954C6EA6CF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AB06CC-FCFB-4B71-B4D4-F2976406EDA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C5663E-D85E-44F6-9700-E4AB908AB16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44F07A-B4BB-48EF-A5EA-94B4F311D85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A367E06-89CC-4DE0-B3AF-44E554762A7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371EB5B-7E44-42F1-A62F-75F8144EA92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2C56EA0-F9BF-4ADA-8395-4826C35D0BD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DDB7CD4-E67A-4CDE-A52E-099631D445D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69924C9-7985-40D5-BD9E-FE822E7D516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66DAE4F-DD11-405C-B4C8-BA3701D458F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8162C0E-1ACE-44D5-A2DA-7EEE31B1A4F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B615B7-F4D1-4CEF-BE6F-391AF1CA553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9285B79-98E9-4948-8922-ED3DDCD6E8D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C12C511-404D-4111-BE8B-0A72E6A4CAB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0D176B1-999E-4ACC-ABF6-C299B7D0865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5444C2F-6040-41CD-90AD-4586A1A727B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221EF46-20AD-4D89-990B-FD148E78B86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7C7D72-1D27-43A3-AD7F-FAF135F6DD7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5230F7-EE70-4E08-B157-107CD5FF297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935494-6652-4634-A628-B3F6F70ECE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A043B6-EBED-4B3F-9C25-BA21F9B5226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59E3DE-C88A-4EEA-AE09-7A5F240161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D7CB67E-D55E-48E2-85FC-800F3B0219E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248A15-7FAD-4263-9DB8-F1EAF43E9FA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F51CC1A0-CD51-46DB-89F4-8E5D025660E0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4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B4A29CC-1FF6-4C3A-95EF-FAF53A3142E0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523880" y="625680"/>
            <a:ext cx="91432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 algn="ctr">
              <a:lnSpc>
                <a:spcPct val="130000"/>
              </a:lnSpc>
              <a:buNone/>
              <a:tabLst>
                <a:tab algn="l" pos="0"/>
              </a:tabLst>
            </a:pPr>
            <a:r>
              <a:rPr b="1" lang="ru-RU" sz="5330" spc="-1" strike="noStrike">
                <a:solidFill>
                  <a:srgbClr val="000000"/>
                </a:solidFill>
                <a:latin typeface="Calibri Light"/>
              </a:rPr>
              <a:t>Принудительный труд </a:t>
            </a:r>
            <a:endParaRPr b="0" lang="ru-RU" sz="53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745280" y="2116800"/>
            <a:ext cx="9143280" cy="367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ru-RU" sz="3200" spc="-1" strike="noStrike">
                <a:solidFill>
                  <a:srgbClr val="404040"/>
                </a:solidFill>
                <a:latin typeface="Calibri Light"/>
              </a:rPr>
              <a:t>Принудительный труд</a:t>
            </a:r>
            <a:r>
              <a:rPr b="0" lang="ru-RU" sz="3200" spc="-1" strike="noStrike">
                <a:solidFill>
                  <a:srgbClr val="404040"/>
                </a:solidFill>
                <a:latin typeface="Calibri Light"/>
              </a:rPr>
              <a:t> – это выполнение работы под угрозой какого-либо наказания, хотя работник имеет право отказаться от ее выполнения.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3200" spc="-1" strike="noStrike">
                <a:solidFill>
                  <a:srgbClr val="404040"/>
                </a:solidFill>
                <a:latin typeface="Calibri Light"/>
              </a:rPr>
              <a:t>Неоплаченный труд, в том числе оплаченный не полностью, считается принудительным трудом.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3200" spc="-1" strike="noStrike">
                <a:solidFill>
                  <a:srgbClr val="404040"/>
                </a:solidFill>
                <a:latin typeface="Calibri Light"/>
              </a:rPr>
              <a:t>Принудительный труд запрещен.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indent="0" algn="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3200" spc="-1" strike="noStrike">
                <a:solidFill>
                  <a:srgbClr val="404040"/>
                </a:solidFill>
                <a:latin typeface="Calibri Light"/>
              </a:rPr>
              <a:t>(ст. 4 Трудового кодекса РФ)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0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79000"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Что должен делать учитель помимо проведения уроков?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Разработка (уточнение) рабочей программы и календарно-тематического планирования.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Подготовка уроков.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Выставление отметок в журнал.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Кратковременное дежурство по школе.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Проверка письменных работ.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ru-RU" sz="2800" spc="-1" strike="noStrike">
                <a:solidFill>
                  <a:srgbClr val="404040"/>
                </a:solidFill>
                <a:latin typeface="Calibri Light"/>
              </a:rPr>
              <a:t>Это исчерпывающий список. Больше в Едином квалифкационном справочнике и в профстандарте «Педагог» ничего нет.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Дополнительные виды работ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0000"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rgbClr val="404040"/>
                </a:solidFill>
                <a:latin typeface="Calibri Light"/>
              </a:rPr>
              <a:t>Работы, которые должны оплачиваться: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11480" indent="-4114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Заведование кабинетом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11480" indent="-4114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Классное руководство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11480" indent="-4114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Работа с отстающими, с пропустившими много уроков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11480" indent="-4114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Подготовка к олимпиадам, конкурсам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11480" indent="-4114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Проведение олимпиад, конкурсов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11480" indent="-4114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Внеурочная, внеклассная работа по предмету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11480" indent="-4114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Составление отчетов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ru-RU" sz="2800" spc="-1" strike="noStrike">
                <a:solidFill>
                  <a:srgbClr val="404040"/>
                </a:solidFill>
                <a:latin typeface="Calibri Light"/>
              </a:rPr>
              <a:t>Многие из этих видов работ не оплачиваются (это зависит от решения региональных властей)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30160" y="191160"/>
            <a:ext cx="10514880" cy="1088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Дополнительные неоплачиваемые работы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772920" y="1279440"/>
            <a:ext cx="10514880" cy="492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Отчеты для непрофильных органов власти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Участие в непедагогических городских мероприятиях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Обход квартир («всеобуч»)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Внеклассные мероприятия в выходные дни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Отчеты общешкольные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Ремонт, уборка классов и школы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Приобретение учебных пособий, материалов для урока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i="1" lang="ru-RU" sz="2800" spc="-1" strike="noStrike">
                <a:solidFill>
                  <a:srgbClr val="404040"/>
                </a:solidFill>
                <a:latin typeface="Calibri Light"/>
              </a:rPr>
              <a:t>Все эти виды работ можно считать принудительным трудом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LibreOffice/7.5.2.2$Windows_X86_64 LibreOffice_project/53bb9681a964705cf672590721dbc85eb4d0c3a2</Application>
  <AppVersion>15.0000</AppVersion>
  <Words>1364</Words>
  <Paragraphs>40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2025-07-23T00:59:00Z</dcterms:created>
  <dc:creator/>
  <dc:description/>
  <dc:language>ru-RU</dc:language>
  <cp:lastModifiedBy/>
  <dcterms:modified xsi:type="dcterms:W3CDTF">2026-01-09T03:38:07Z</dcterms:modified>
  <cp:revision>6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51AEDCF736364EF8A1228A11B0F09A6F_11</vt:lpwstr>
  </property>
  <property fmtid="{D5CDD505-2E9C-101B-9397-08002B2CF9AE}" pid="3" name="KSOProductBuildVer">
    <vt:lpwstr>1049-12.2.0.23196</vt:lpwstr>
  </property>
  <property fmtid="{D5CDD505-2E9C-101B-9397-08002B2CF9AE}" pid="4" name="PresentationFormat">
    <vt:lpwstr>宽屏</vt:lpwstr>
  </property>
  <property fmtid="{D5CDD505-2E9C-101B-9397-08002B2CF9AE}" pid="5" name="Slides">
    <vt:i4>4</vt:i4>
  </property>
</Properties>
</file>